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jpeg" ContentType="image/jpeg"/>
  <Override PartName="/ppt/media/image11.jpeg" ContentType="image/jpeg"/>
  <Override PartName="/ppt/media/image13.jpeg" ContentType="image/jpeg"/>
  <Override PartName="/ppt/media/image8.jpeg" ContentType="image/jpeg"/>
  <Override PartName="/ppt/media/image10.jpeg" ContentType="image/jpeg"/>
  <Override PartName="/ppt/media/image12.jpeg" ContentType="image/jpeg"/>
  <Override PartName="/ppt/media/image19.jpeg" ContentType="image/jpeg"/>
  <Override PartName="/ppt/media/image1.jpeg" ContentType="image/jpeg"/>
  <Override PartName="/ppt/media/image18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14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PT" sz="1800" spc="-1" strike="noStrike">
                <a:solidFill>
                  <a:srgbClr val="ffffff"/>
                </a:solidFill>
                <a:latin typeface="Corbel"/>
              </a:rPr>
              <a:t>Clique para mover o diapositivo</a:t>
            </a:r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2000" spc="-1" strike="noStrike">
                <a:latin typeface="Arial"/>
              </a:rPr>
              <a:t>Clique para editar o formato das notas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pt-PT" sz="1400" spc="-1" strike="noStrike">
                <a:latin typeface="Times New Roman"/>
              </a:rPr>
              <a:t>&lt;cabeçalho&gt;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pt-PT" sz="1400" spc="-1" strike="noStrike">
                <a:latin typeface="Times New Roman"/>
              </a:rPr>
              <a:t>&lt;data/hora&gt;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&lt;rodapé&gt;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AF438DD-2522-47A8-8833-A4956D488259}" type="slidenum">
              <a:rPr b="0" lang="pt-PT" sz="1400" spc="-1" strike="noStrike">
                <a:latin typeface="Times New Roman"/>
              </a:rPr>
              <a:t>&lt;número&gt;</a:t>
            </a:fld>
            <a:endParaRPr b="0" lang="pt-P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D22556-0FFC-4003-B939-AF6001F9EC0A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A9888C-84C0-46FB-85BC-D2CE459AC93E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077A61-C82C-4D57-847C-880E4FCE2930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A94CFE5-577C-4E14-89F5-0721FE06578C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AA1D5A-1F43-4736-882B-4182EFB1D5AD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613503-29C6-4931-9F4C-C85235D2E0DB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6881FB-2332-4C34-A736-E1486DE21EA4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80AD1C5-0630-413E-B105-C715DCBC861C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AC7C46B-F735-4829-A41D-D3E6A37733AC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pt-PT" sz="20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pt-PT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209DC7C-ED64-4CF7-A744-BB36BDD1F290}" type="slidenum">
              <a:rPr b="0" lang="pt-PT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47DDC5-9CCA-4150-8BD8-1877FFDB07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97837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202760" y="4208400"/>
            <a:ext cx="97837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425212-948F-4428-815F-D77BE5F09F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02760" y="420840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16120" y="420840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FAB62C-2749-4FDC-913C-68175E93AB9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510800" y="201168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7818480" y="201168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1202760" y="420840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510800" y="420840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7818480" y="420840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C7B3FCD-6921-49B5-8E2D-EC9F2EB2EF1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47BFED8-32E2-432B-8B40-1DD99D3B1E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202760" y="2011680"/>
            <a:ext cx="97837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91C55D-6A86-4F96-B7F4-73DC6CACBF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97837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83821EC-AA94-4F62-AFB5-4CBC1FA3F9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77D0808-6327-457D-B543-E5217F6544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EA91756-2DD8-46F2-9CD7-58B1CD5C55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202760" y="284040"/>
            <a:ext cx="9783720" cy="699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C3DCB52-5BA6-4E1F-B575-82ACDF7401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1202760" y="420840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65F67EA-051F-4D3E-A969-3D14324A15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202760" y="2011680"/>
            <a:ext cx="97837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818343-900C-4981-915A-975383418C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16120" y="420840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ECA991-C1E8-4E39-B46F-4A2525B1DA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1202760" y="4208400"/>
            <a:ext cx="97837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355D77-F580-4543-9316-B94877F325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97837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1202760" y="4208400"/>
            <a:ext cx="97837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EE39D2-FAF6-46DC-A039-F80A6AD849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1202760" y="420840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16120" y="420840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3B27E8-2B9B-4630-87BF-02E008FFC6C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510800" y="201168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7818480" y="201168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1202760" y="420840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510800" y="420840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7818480" y="4208400"/>
            <a:ext cx="315000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21009DF-8808-49B9-9C68-880FBE1C27F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97837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9B6ACC-28E0-4F9F-8482-F4786CAAC4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BCEE10-CDDB-414A-9F75-148C9EE61E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FC260B-0EBE-49C7-9F32-20F6BD36E6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02760" y="284040"/>
            <a:ext cx="9783720" cy="699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8BC14F-F4FE-4310-AA59-616AE2CE7B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202760" y="420840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0D21FE-C30E-48AF-B0B2-15DDE712F5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16120" y="420840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DF2FAA-FD87-47D4-A74D-AC740B9747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20276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16120" y="2011680"/>
            <a:ext cx="47743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1202760" y="4208400"/>
            <a:ext cx="9783720" cy="200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15D691-DF76-4269-84EC-744115CB91D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99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tângulo 6" hidden="1"/>
          <p:cNvSpPr/>
          <p:nvPr/>
        </p:nvSpPr>
        <p:spPr>
          <a:xfrm>
            <a:off x="360" y="17604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Retângulo 6"/>
          <p:cNvSpPr/>
          <p:nvPr/>
        </p:nvSpPr>
        <p:spPr>
          <a:xfrm>
            <a:off x="-6840" y="2058840"/>
            <a:ext cx="12195360" cy="18284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65760" y="2166480"/>
            <a:ext cx="11471040" cy="1739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6000"/>
          </a:bodyPr>
          <a:p>
            <a:pPr algn="ctr">
              <a:lnSpc>
                <a:spcPct val="80000"/>
              </a:lnSpc>
              <a:buNone/>
            </a:pPr>
            <a:r>
              <a:rPr b="0" lang="pt-PT" sz="6000" spc="148" strike="noStrike" cap="all">
                <a:solidFill>
                  <a:srgbClr val="099bdd"/>
                </a:solidFill>
                <a:latin typeface="Corbel"/>
              </a:rPr>
              <a:t>Clique para editar o </a:t>
            </a:r>
            <a:r>
              <a:rPr b="0" lang="pt-PT" sz="6000" spc="148" strike="noStrike" cap="all">
                <a:solidFill>
                  <a:srgbClr val="099bdd"/>
                </a:solidFill>
                <a:latin typeface="Corbel"/>
              </a:rPr>
              <a:t>estilo de título do </a:t>
            </a:r>
            <a:r>
              <a:rPr b="0" lang="pt-PT" sz="6000" spc="148" strike="noStrike" cap="all">
                <a:solidFill>
                  <a:srgbClr val="099bdd"/>
                </a:solidFill>
                <a:latin typeface="Corbel"/>
              </a:rPr>
              <a:t>Modelo Global</a:t>
            </a:r>
            <a:endParaRPr b="0" lang="pt-PT" sz="6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1202400" y="6422760"/>
            <a:ext cx="3000600" cy="364680"/>
          </a:xfrm>
          <a:prstGeom prst="rect">
            <a:avLst/>
          </a:prstGeom>
          <a:noFill/>
          <a:ln w="0">
            <a:noFill/>
          </a:ln>
        </p:spPr>
        <p:txBody>
          <a:bodyPr rIns="45720" anchor="ctr">
            <a:noAutofit/>
          </a:bodyPr>
          <a:lstStyle>
            <a:lvl1pPr>
              <a:lnSpc>
                <a:spcPct val="100000"/>
              </a:lnSpc>
              <a:buNone/>
              <a:defRPr b="0" lang="pt-PT" sz="105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PT" sz="1050" spc="-1" strike="noStrike">
                <a:solidFill>
                  <a:srgbClr val="ffffff"/>
                </a:solidFill>
                <a:latin typeface="Corbel"/>
              </a:rPr>
              <a:t>&lt;data/hora&gt;</a:t>
            </a:r>
            <a:endParaRPr b="0" lang="pt-PT" sz="105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5596560" y="6422760"/>
            <a:ext cx="5043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PT" sz="1400" spc="-1" strike="noStrike">
                <a:latin typeface="Times New Roman"/>
              </a:rPr>
              <a:t>&lt;rodapé&gt;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0658880" y="6422760"/>
            <a:ext cx="946080" cy="364680"/>
          </a:xfrm>
          <a:prstGeom prst="rect">
            <a:avLst/>
          </a:prstGeom>
          <a:noFill/>
          <a:ln w="0">
            <a:noFill/>
          </a:ln>
        </p:spPr>
        <p:txBody>
          <a:bodyPr lIns="45720" anchor="ctr">
            <a:noAutofit/>
          </a:bodyPr>
          <a:lstStyle>
            <a:lvl1pPr>
              <a:lnSpc>
                <a:spcPct val="100000"/>
              </a:lnSpc>
              <a:buNone/>
              <a:defRPr b="0" lang="pt-PT" sz="12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>
              <a:lnSpc>
                <a:spcPct val="100000"/>
              </a:lnSpc>
              <a:buNone/>
            </a:pPr>
            <a:fld id="{560D0B19-0192-4FCE-81B5-F4A22A9F4D26}" type="slidenum">
              <a:rPr b="0" lang="pt-PT" sz="1200" spc="-1" strike="noStrike">
                <a:solidFill>
                  <a:srgbClr val="ffffff"/>
                </a:solidFill>
                <a:latin typeface="Corbel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200" spc="-1" strike="noStrike">
                <a:solidFill>
                  <a:srgbClr val="ffffff"/>
                </a:solidFill>
                <a:latin typeface="Corbel"/>
              </a:rPr>
              <a:t>Clique para editar o formato de texto dos tópicos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solidFill>
                  <a:srgbClr val="ffffff"/>
                </a:solidFill>
                <a:latin typeface="Corbel"/>
              </a:rPr>
              <a:t>Segundo nível de tópicos</a:t>
            </a:r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600" spc="-1" strike="noStrike">
                <a:solidFill>
                  <a:srgbClr val="ffffff"/>
                </a:solidFill>
                <a:latin typeface="Corbel"/>
              </a:rPr>
              <a:t>Terceiro nível de tópicos</a:t>
            </a:r>
            <a:endParaRPr b="0" lang="pt-PT" sz="1600" spc="-1" strike="noStrike">
              <a:solidFill>
                <a:srgbClr val="ffffff"/>
              </a:solidFill>
              <a:latin typeface="Corbe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600" spc="-1" strike="noStrike">
                <a:solidFill>
                  <a:srgbClr val="ffffff"/>
                </a:solidFill>
                <a:latin typeface="Corbel"/>
              </a:rPr>
              <a:t>Quarto nível de tópicos</a:t>
            </a:r>
            <a:endParaRPr b="0" lang="pt-PT" sz="1600" spc="-1" strike="noStrike">
              <a:solidFill>
                <a:srgbClr val="ffffff"/>
              </a:solidFill>
              <a:latin typeface="Corbe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ffffff"/>
                </a:solidFill>
                <a:latin typeface="Corbel"/>
              </a:rPr>
              <a:t>Quinto nível de tópicos</a:t>
            </a:r>
            <a:endParaRPr b="0" lang="pt-PT" sz="2000" spc="-1" strike="noStrike">
              <a:solidFill>
                <a:srgbClr val="ffffff"/>
              </a:solidFill>
              <a:latin typeface="Corbe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ffffff"/>
                </a:solidFill>
                <a:latin typeface="Corbel"/>
              </a:rPr>
              <a:t>Sexto nível de tópicos</a:t>
            </a:r>
            <a:endParaRPr b="0" lang="pt-PT" sz="2000" spc="-1" strike="noStrike">
              <a:solidFill>
                <a:srgbClr val="ffffff"/>
              </a:solidFill>
              <a:latin typeface="Corbe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2000" spc="-1" strike="noStrike">
                <a:solidFill>
                  <a:srgbClr val="ffffff"/>
                </a:solidFill>
                <a:latin typeface="Corbel"/>
              </a:rPr>
              <a:t>Sétimo nível de tópicos</a:t>
            </a:r>
            <a:endParaRPr b="0" lang="pt-PT" sz="2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99b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 6"/>
          <p:cNvSpPr/>
          <p:nvPr/>
        </p:nvSpPr>
        <p:spPr>
          <a:xfrm>
            <a:off x="360" y="17604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099bdd"/>
                </a:solidFill>
                <a:latin typeface="Corbel"/>
              </a:rPr>
              <a:t>Clique para editar o estilo de título do Modelo Global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202760" y="2011680"/>
            <a:ext cx="9783720" cy="420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ffffff"/>
                </a:solidFill>
                <a:latin typeface="Corbel"/>
              </a:rPr>
              <a:t>Clique para editar os estilos do texto de Modelo Global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lvl="1" marL="411480" indent="-1828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pt-PT" sz="2000" spc="-1" strike="noStrike">
                <a:solidFill>
                  <a:srgbClr val="ffffff"/>
                </a:solidFill>
                <a:latin typeface="Corbel"/>
              </a:rPr>
              <a:t>Segundo nível</a:t>
            </a:r>
            <a:endParaRPr b="0" lang="pt-PT" sz="2000" spc="-1" strike="noStrike">
              <a:solidFill>
                <a:srgbClr val="ffffff"/>
              </a:solidFill>
              <a:latin typeface="Corbel"/>
            </a:endParaRPr>
          </a:p>
          <a:p>
            <a:pPr lvl="2" marL="640080" indent="-1828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pt-PT" sz="1800" spc="-1" strike="noStrike">
                <a:solidFill>
                  <a:srgbClr val="ffffff"/>
                </a:solidFill>
                <a:latin typeface="Corbel"/>
              </a:rPr>
              <a:t>Terceiro nível</a:t>
            </a:r>
            <a:endParaRPr b="0" lang="pt-PT" sz="1800" spc="-1" strike="noStrike">
              <a:solidFill>
                <a:srgbClr val="ffffff"/>
              </a:solidFill>
              <a:latin typeface="Corbel"/>
            </a:endParaRPr>
          </a:p>
          <a:p>
            <a:pPr lvl="3" marL="868680" indent="-1828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pt-PT" sz="1600" spc="-1" strike="noStrike">
                <a:solidFill>
                  <a:srgbClr val="ffffff"/>
                </a:solidFill>
                <a:latin typeface="Corbel"/>
              </a:rPr>
              <a:t>Quarto nível</a:t>
            </a:r>
            <a:endParaRPr b="0" lang="pt-PT" sz="1600" spc="-1" strike="noStrike">
              <a:solidFill>
                <a:srgbClr val="ffffff"/>
              </a:solidFill>
              <a:latin typeface="Corbel"/>
            </a:endParaRPr>
          </a:p>
          <a:p>
            <a:pPr lvl="4" marL="1097280" indent="-1828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ffffff"/>
              </a:buClr>
              <a:buFont typeface="Wingdings" charset="2"/>
              <a:buChar char=""/>
            </a:pPr>
            <a:r>
              <a:rPr b="0" lang="pt-PT" sz="1600" spc="-1" strike="noStrike">
                <a:solidFill>
                  <a:srgbClr val="ffffff"/>
                </a:solidFill>
                <a:latin typeface="Corbel"/>
              </a:rPr>
              <a:t>Quinto nível</a:t>
            </a:r>
            <a:endParaRPr b="0" lang="pt-PT" sz="16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4"/>
          </p:nvPr>
        </p:nvSpPr>
        <p:spPr>
          <a:xfrm>
            <a:off x="1202400" y="6422760"/>
            <a:ext cx="3000600" cy="364680"/>
          </a:xfrm>
          <a:prstGeom prst="rect">
            <a:avLst/>
          </a:prstGeom>
          <a:noFill/>
          <a:ln w="0">
            <a:noFill/>
          </a:ln>
        </p:spPr>
        <p:txBody>
          <a:bodyPr rIns="45720" anchor="ctr">
            <a:noAutofit/>
          </a:bodyPr>
          <a:lstStyle>
            <a:lvl1pPr>
              <a:lnSpc>
                <a:spcPct val="100000"/>
              </a:lnSpc>
              <a:buNone/>
              <a:defRPr b="0" lang="pt-PT" sz="105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pt-PT" sz="1050" spc="-1" strike="noStrike">
                <a:solidFill>
                  <a:srgbClr val="ffffff"/>
                </a:solidFill>
                <a:latin typeface="Corbel"/>
              </a:rPr>
              <a:t>&lt;data/hora&gt;</a:t>
            </a:r>
            <a:endParaRPr b="0" lang="pt-PT" sz="105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5"/>
          </p:nvPr>
        </p:nvSpPr>
        <p:spPr>
          <a:xfrm>
            <a:off x="5596560" y="6422760"/>
            <a:ext cx="50439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PT" sz="1400" spc="-1" strike="noStrike">
                <a:latin typeface="Times New Roman"/>
              </a:rPr>
              <a:t>&lt;rodapé&gt;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6"/>
          </p:nvPr>
        </p:nvSpPr>
        <p:spPr>
          <a:xfrm>
            <a:off x="10658880" y="6422760"/>
            <a:ext cx="946080" cy="364680"/>
          </a:xfrm>
          <a:prstGeom prst="rect">
            <a:avLst/>
          </a:prstGeom>
          <a:noFill/>
          <a:ln w="0">
            <a:noFill/>
          </a:ln>
        </p:spPr>
        <p:txBody>
          <a:bodyPr lIns="45720" anchor="ctr">
            <a:noAutofit/>
          </a:bodyPr>
          <a:lstStyle>
            <a:lvl1pPr>
              <a:lnSpc>
                <a:spcPct val="100000"/>
              </a:lnSpc>
              <a:buNone/>
              <a:defRPr b="0" lang="pt-PT" sz="1200" spc="-1" strike="noStrike">
                <a:solidFill>
                  <a:srgbClr val="ffffff"/>
                </a:solidFill>
                <a:latin typeface="Corbel"/>
              </a:defRPr>
            </a:lvl1pPr>
          </a:lstStyle>
          <a:p>
            <a:pPr>
              <a:lnSpc>
                <a:spcPct val="100000"/>
              </a:lnSpc>
              <a:buNone/>
            </a:pPr>
            <a:fld id="{6B5B4DCC-75EE-486F-A49C-5F1A0635EC0E}" type="slidenum">
              <a:rPr b="0" lang="pt-PT" sz="1200" spc="-1" strike="noStrike">
                <a:solidFill>
                  <a:srgbClr val="ffffff"/>
                </a:solidFill>
                <a:latin typeface="Corbel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6" descr=""/>
          <p:cNvPicPr/>
          <p:nvPr/>
        </p:nvPicPr>
        <p:blipFill>
          <a:blip r:embed="rId1"/>
          <a:srcRect l="0" t="15731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92" name="Retângulo 18"/>
          <p:cNvSpPr/>
          <p:nvPr/>
        </p:nvSpPr>
        <p:spPr>
          <a:xfrm>
            <a:off x="2880" y="2058840"/>
            <a:ext cx="12188520" cy="182844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65760" y="2166480"/>
            <a:ext cx="11471040" cy="1739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p>
            <a:pPr algn="ctr">
              <a:lnSpc>
                <a:spcPct val="80000"/>
              </a:lnSpc>
              <a:buNone/>
            </a:pPr>
            <a:r>
              <a:rPr b="0" lang="en-US" sz="6000" spc="148" strike="noStrike" cap="all">
                <a:solidFill>
                  <a:srgbClr val="f2f2f2"/>
                </a:solidFill>
                <a:latin typeface="Corbel"/>
              </a:rPr>
              <a:t>Avaliação de exames através de visão por computador</a:t>
            </a:r>
            <a:endParaRPr b="0" lang="pt-PT" sz="6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94" name="Retângulo 20"/>
          <p:cNvSpPr/>
          <p:nvPr/>
        </p:nvSpPr>
        <p:spPr>
          <a:xfrm>
            <a:off x="2880" y="3887640"/>
            <a:ext cx="12188520" cy="45684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347400" y="3913560"/>
            <a:ext cx="11502720" cy="456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pt-PT" sz="2000" spc="-1" strike="noStrike">
                <a:solidFill>
                  <a:srgbClr val="2c2c2c"/>
                </a:solidFill>
                <a:latin typeface="Corbel"/>
              </a:rPr>
              <a:t>Computer Vision 2024/2025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96" name="CaixaDeTexto 3"/>
          <p:cNvSpPr/>
          <p:nvPr/>
        </p:nvSpPr>
        <p:spPr>
          <a:xfrm>
            <a:off x="110880" y="6066360"/>
            <a:ext cx="3069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PT" sz="1800" spc="-1" strike="noStrike">
                <a:solidFill>
                  <a:srgbClr val="2c2c2c"/>
                </a:solidFill>
                <a:latin typeface="Corbel"/>
              </a:rPr>
              <a:t>Rafael Morgado 104277</a:t>
            </a:r>
            <a:endParaRPr b="0" lang="pt-PT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pt-PT" sz="1800" spc="-1" strike="noStrike">
                <a:solidFill>
                  <a:srgbClr val="2c2c2c"/>
                </a:solidFill>
                <a:latin typeface="Corbel"/>
              </a:rPr>
              <a:t>João Álvares</a:t>
            </a: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m 3" descr=""/>
          <p:cNvPicPr/>
          <p:nvPr/>
        </p:nvPicPr>
        <p:blipFill>
          <a:blip r:embed="rId1">
            <a:alphaModFix amt="40000"/>
          </a:blip>
          <a:srcRect l="0" t="15731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5" name="Retângulo 15"/>
          <p:cNvSpPr/>
          <p:nvPr/>
        </p:nvSpPr>
        <p:spPr>
          <a:xfrm>
            <a:off x="2880" y="18612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733680" y="254520"/>
            <a:ext cx="1112112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2f2f2"/>
                </a:solidFill>
                <a:latin typeface="Corbel"/>
              </a:rPr>
              <a:t>Extras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733680" y="3291120"/>
            <a:ext cx="10675800" cy="2107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Detetar caso haja uma resposta em branco ou inválida.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Selecionar a verde a resposta caso seja correta.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Selecionar a vermelho a resposta caso seja incorreta analisando a verde a correta.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…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m 3" descr=""/>
          <p:cNvPicPr/>
          <p:nvPr/>
        </p:nvPicPr>
        <p:blipFill>
          <a:blip r:embed="rId1">
            <a:alphaModFix amt="40000"/>
          </a:blip>
          <a:srcRect l="0" t="15731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9" name="Retângulo 15"/>
          <p:cNvSpPr/>
          <p:nvPr/>
        </p:nvSpPr>
        <p:spPr>
          <a:xfrm>
            <a:off x="2880" y="18612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733680" y="254520"/>
            <a:ext cx="1112112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2f2f2"/>
                </a:solidFill>
                <a:latin typeface="Corbel"/>
              </a:rPr>
              <a:t>Trabalho desenvolvido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41" name="Marcador de Posição de Conteúdo 5" descr="Uma imagem com texto, captura de ecrã, número, file&#10;&#10;Descrição gerada automaticamente"/>
          <p:cNvPicPr/>
          <p:nvPr/>
        </p:nvPicPr>
        <p:blipFill>
          <a:blip r:embed="rId2"/>
          <a:stretch/>
        </p:blipFill>
        <p:spPr>
          <a:xfrm>
            <a:off x="642960" y="2056680"/>
            <a:ext cx="3188880" cy="2744280"/>
          </a:xfrm>
          <a:prstGeom prst="rect">
            <a:avLst/>
          </a:prstGeom>
          <a:ln w="0">
            <a:noFill/>
          </a:ln>
        </p:spPr>
      </p:pic>
      <p:pic>
        <p:nvPicPr>
          <p:cNvPr id="142" name="Imagem 7" descr="Uma imagem com texto, captura de ecrã, arte, parede&#10;&#10;Descrição gerada automaticamente"/>
          <p:cNvPicPr/>
          <p:nvPr/>
        </p:nvPicPr>
        <p:blipFill>
          <a:blip r:embed="rId3"/>
          <a:srcRect l="46749" t="1231" r="6250" b="1450"/>
          <a:stretch/>
        </p:blipFill>
        <p:spPr>
          <a:xfrm>
            <a:off x="4822920" y="2072520"/>
            <a:ext cx="3188880" cy="2909880"/>
          </a:xfrm>
          <a:prstGeom prst="rect">
            <a:avLst/>
          </a:prstGeom>
          <a:ln w="0">
            <a:noFill/>
          </a:ln>
        </p:spPr>
      </p:pic>
      <p:pic>
        <p:nvPicPr>
          <p:cNvPr id="143" name="Imagem 9" descr="Uma imagem com texto, captura de ecrã, arte, parede&#10;&#10;Descrição gerada automaticamente"/>
          <p:cNvPicPr/>
          <p:nvPr/>
        </p:nvPicPr>
        <p:blipFill>
          <a:blip r:embed="rId4"/>
          <a:srcRect l="0" t="0" r="58580" b="37211"/>
          <a:stretch/>
        </p:blipFill>
        <p:spPr>
          <a:xfrm>
            <a:off x="8536320" y="2018160"/>
            <a:ext cx="3318840" cy="221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3" descr=""/>
          <p:cNvPicPr/>
          <p:nvPr/>
        </p:nvPicPr>
        <p:blipFill>
          <a:blip r:embed="rId1">
            <a:alphaModFix amt="40000"/>
          </a:blip>
          <a:srcRect l="0" t="15731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98" name="Retângulo 15"/>
          <p:cNvSpPr/>
          <p:nvPr/>
        </p:nvSpPr>
        <p:spPr>
          <a:xfrm>
            <a:off x="2880" y="18612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2f2f2"/>
                </a:solidFill>
                <a:latin typeface="Corbel"/>
              </a:rPr>
              <a:t>Objetivo do trabalho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733680" y="2281320"/>
            <a:ext cx="6016680" cy="420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O objetivo deste trabalho é desenvolver um sistema automático de correção de exames usando visão computacional. 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Inicialmente, utiliza QR Codes ou marcadores ArUco para delimitar a zona de respostas e, de seguida, o programa corrige o exame usando técnicas aprendidas nas aulas de computer vision. 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01" name="Imagem 7" descr="Uma imagem com texto, número, puzzle de palavras-cruzadas&#10;&#10;Descrição gerada automaticamente"/>
          <p:cNvPicPr/>
          <p:nvPr/>
        </p:nvPicPr>
        <p:blipFill>
          <a:blip r:embed="rId2"/>
          <a:stretch/>
        </p:blipFill>
        <p:spPr>
          <a:xfrm>
            <a:off x="7156080" y="3013560"/>
            <a:ext cx="3815280" cy="3165120"/>
          </a:xfrm>
          <a:prstGeom prst="rect">
            <a:avLst/>
          </a:prstGeom>
          <a:ln w="0">
            <a:noFill/>
          </a:ln>
        </p:spPr>
      </p:pic>
      <p:sp>
        <p:nvSpPr>
          <p:cNvPr id="102" name="CaixaDeTexto 8"/>
          <p:cNvSpPr/>
          <p:nvPr/>
        </p:nvSpPr>
        <p:spPr>
          <a:xfrm>
            <a:off x="7156080" y="2241720"/>
            <a:ext cx="2663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PT" sz="1800" spc="-1" strike="noStrike">
                <a:solidFill>
                  <a:srgbClr val="2c2c2c"/>
                </a:solidFill>
                <a:latin typeface="Corbel"/>
              </a:rPr>
              <a:t>A tabela usada será algo deste género:</a:t>
            </a: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203840" y="2674800"/>
            <a:ext cx="9783720" cy="1508400"/>
          </a:xfrm>
          <a:prstGeom prst="rect">
            <a:avLst/>
          </a:prstGeom>
          <a:noFill/>
          <a:ln w="0">
            <a:solidFill>
              <a:srgbClr val="ffffff"/>
            </a:solidFill>
          </a:ln>
        </p:spPr>
        <p:txBody>
          <a:bodyPr anchor="ctr">
            <a:noAutofit/>
          </a:bodyPr>
          <a:p>
            <a:pPr algn="ctr"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fffff"/>
                </a:solidFill>
                <a:latin typeface="Corbel"/>
              </a:rPr>
              <a:t>Ideias para abordar o problema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m 3" descr=""/>
          <p:cNvPicPr/>
          <p:nvPr/>
        </p:nvPicPr>
        <p:blipFill>
          <a:blip r:embed="rId1">
            <a:alphaModFix amt="40000"/>
          </a:blip>
          <a:srcRect l="0" t="15731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05" name="Retângulo 15"/>
          <p:cNvSpPr/>
          <p:nvPr/>
        </p:nvSpPr>
        <p:spPr>
          <a:xfrm>
            <a:off x="2880" y="18612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2f2f2"/>
                </a:solidFill>
                <a:latin typeface="Corbel"/>
              </a:rPr>
              <a:t>1º - Deteção de qr codes/Aruco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85080" y="3024360"/>
            <a:ext cx="10620360" cy="2640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Iremos começar por usar as ferramentas que o openCV nos fornece para detetar QR codes ou marcadores Aruco.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Ao detetarmos iremos ainda calcular os seus pontos o que nos irá ser útil para delimitar a zona de resposta do exame.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m 3" descr=""/>
          <p:cNvPicPr/>
          <p:nvPr/>
        </p:nvPicPr>
        <p:blipFill>
          <a:blip r:embed="rId1">
            <a:alphaModFix amt="40000"/>
          </a:blip>
          <a:srcRect l="0" t="15731" r="0" b="0"/>
          <a:stretch/>
        </p:blipFill>
        <p:spPr>
          <a:xfrm>
            <a:off x="0" y="36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09" name="Retângulo 15"/>
          <p:cNvSpPr/>
          <p:nvPr/>
        </p:nvSpPr>
        <p:spPr>
          <a:xfrm>
            <a:off x="2880" y="18612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2f2f2"/>
                </a:solidFill>
                <a:latin typeface="Corbel"/>
              </a:rPr>
              <a:t>2º - Corrigir a perspetiva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733680" y="2281320"/>
            <a:ext cx="10252800" cy="128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Tendo os pontos necessários dos QR codes iremos “recortar” a imagem de modo a ficar apenas com a tabela de respostas. 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12" name="Imagem 5" descr="Uma imagem com texto, número, puzzle de palavras-cruzadas&#10;&#10;Descrição gerada automaticamente"/>
          <p:cNvPicPr/>
          <p:nvPr/>
        </p:nvPicPr>
        <p:blipFill>
          <a:blip r:embed="rId2"/>
          <a:srcRect l="1341" t="19918" r="2805" b="18855"/>
          <a:stretch/>
        </p:blipFill>
        <p:spPr>
          <a:xfrm>
            <a:off x="7200000" y="3420000"/>
            <a:ext cx="4677120" cy="2478240"/>
          </a:xfrm>
          <a:prstGeom prst="rect">
            <a:avLst/>
          </a:prstGeom>
          <a:ln w="0">
            <a:noFill/>
          </a:ln>
        </p:spPr>
      </p:pic>
      <p:sp>
        <p:nvSpPr>
          <p:cNvPr id="113" name="CaixaDeTexto 6"/>
          <p:cNvSpPr/>
          <p:nvPr/>
        </p:nvSpPr>
        <p:spPr>
          <a:xfrm>
            <a:off x="916560" y="3431160"/>
            <a:ext cx="5515560" cy="21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Após ter a imagem com que iremos trabalhar iremos aplicar camera calibration para corrigirmos a perspetiva, ficando assim com uma imagem de um exame pronto a ser corrigido, algo deste género:</a:t>
            </a:r>
            <a:endParaRPr b="0" lang="pt-PT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m 3" descr=""/>
          <p:cNvPicPr/>
          <p:nvPr/>
        </p:nvPicPr>
        <p:blipFill>
          <a:blip r:embed="rId1">
            <a:alphaModFix amt="40000"/>
          </a:blip>
          <a:srcRect l="0" t="15731" r="0" b="0"/>
          <a:stretch/>
        </p:blipFill>
        <p:spPr>
          <a:xfrm>
            <a:off x="-2880" y="18612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15" name="Retângulo 15"/>
          <p:cNvSpPr/>
          <p:nvPr/>
        </p:nvSpPr>
        <p:spPr>
          <a:xfrm>
            <a:off x="2880" y="18612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978372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2f2f2"/>
                </a:solidFill>
                <a:latin typeface="Corbel"/>
              </a:rPr>
              <a:t>3º - Criar folha de respostas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07040" y="3156120"/>
            <a:ext cx="10771560" cy="234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Iremos depois criar uma folha de respostas que vai servir como termo de comparação com as respostas dadas no exame, fazendo assim a correção do mesmo.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  <a:tabLst>
                <a:tab algn="l" pos="0"/>
              </a:tabLst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Para já temos duas opções de implementação, uma seria criar uma lista de respostas dentro do script python, a outra seria através de um ficheiro .json.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3" descr=""/>
          <p:cNvPicPr/>
          <p:nvPr/>
        </p:nvPicPr>
        <p:blipFill>
          <a:blip r:embed="rId1">
            <a:alphaModFix amt="40000"/>
          </a:blip>
          <a:srcRect l="0" t="15731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19" name="Retângulo 15"/>
          <p:cNvSpPr/>
          <p:nvPr/>
        </p:nvSpPr>
        <p:spPr>
          <a:xfrm>
            <a:off x="2880" y="18612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02760" y="284040"/>
            <a:ext cx="1083492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2f2f2"/>
                </a:solidFill>
                <a:latin typeface="Corbel"/>
              </a:rPr>
              <a:t>4º - Identificação da Estrutura da Tabela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733680" y="2281320"/>
            <a:ext cx="10644120" cy="420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Iremos detetar as linhas horizontais e verticais que compõem a tabela e a partir disso criar uma grade virtual, criando uma espécie de matriz.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Potenciais problemas: distinguir uma coluna de perguntas com as colunas de opção de resposta (‘a’, ‘b’, ‘c’ e ‘d’).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Potencial solução: Dividir a folha de respostas em 4  tabelas semelhantes e analisar cada uma delas.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  <p:pic>
        <p:nvPicPr>
          <p:cNvPr id="122" name="Imagem 5" descr="Uma imagem com texto, número, puzzle de palavras-cruzadas&#10;&#10;Descrição gerada automaticamente"/>
          <p:cNvPicPr/>
          <p:nvPr/>
        </p:nvPicPr>
        <p:blipFill>
          <a:blip r:embed="rId2"/>
          <a:srcRect l="1204" t="20237" r="71996" b="19115"/>
          <a:stretch/>
        </p:blipFill>
        <p:spPr>
          <a:xfrm>
            <a:off x="3686400" y="4680000"/>
            <a:ext cx="993600" cy="1866240"/>
          </a:xfrm>
          <a:prstGeom prst="rect">
            <a:avLst/>
          </a:prstGeom>
          <a:ln w="0">
            <a:noFill/>
          </a:ln>
        </p:spPr>
      </p:pic>
      <p:pic>
        <p:nvPicPr>
          <p:cNvPr id="123" name="Imagem 7" descr="Uma imagem com texto, número, puzzle de palavras-cruzadas&#10;&#10;Descrição gerada automaticamente"/>
          <p:cNvPicPr/>
          <p:nvPr/>
        </p:nvPicPr>
        <p:blipFill>
          <a:blip r:embed="rId3"/>
          <a:srcRect l="28128" t="20200" r="46258" b="18722"/>
          <a:stretch/>
        </p:blipFill>
        <p:spPr>
          <a:xfrm>
            <a:off x="5220000" y="4680000"/>
            <a:ext cx="942480" cy="1865520"/>
          </a:xfrm>
          <a:prstGeom prst="rect">
            <a:avLst/>
          </a:prstGeom>
          <a:ln w="0">
            <a:noFill/>
          </a:ln>
        </p:spPr>
      </p:pic>
      <p:pic>
        <p:nvPicPr>
          <p:cNvPr id="124" name="Imagem 9" descr="Uma imagem com texto, número, puzzle de palavras-cruzadas&#10;&#10;Descrição gerada automaticamente"/>
          <p:cNvPicPr/>
          <p:nvPr/>
        </p:nvPicPr>
        <p:blipFill>
          <a:blip r:embed="rId4"/>
          <a:srcRect l="54408" t="20264" r="19184" b="18797"/>
          <a:stretch/>
        </p:blipFill>
        <p:spPr>
          <a:xfrm>
            <a:off x="6769800" y="4680000"/>
            <a:ext cx="970200" cy="1858320"/>
          </a:xfrm>
          <a:prstGeom prst="rect">
            <a:avLst/>
          </a:prstGeom>
          <a:ln w="0">
            <a:noFill/>
          </a:ln>
        </p:spPr>
      </p:pic>
      <p:pic>
        <p:nvPicPr>
          <p:cNvPr id="125" name="Imagem 11" descr="Uma imagem com texto, número, puzzle de palavras-cruzadas&#10;&#10;Descrição gerada automaticamente"/>
          <p:cNvPicPr/>
          <p:nvPr/>
        </p:nvPicPr>
        <p:blipFill>
          <a:blip r:embed="rId5"/>
          <a:srcRect l="81094" t="20030" r="3405" b="19387"/>
          <a:stretch/>
        </p:blipFill>
        <p:spPr>
          <a:xfrm>
            <a:off x="8427600" y="4680000"/>
            <a:ext cx="572400" cy="185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m 3" descr=""/>
          <p:cNvPicPr/>
          <p:nvPr/>
        </p:nvPicPr>
        <p:blipFill>
          <a:blip r:embed="rId1">
            <a:alphaModFix amt="40000"/>
          </a:blip>
          <a:srcRect l="0" t="15731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7" name="Retângulo 15"/>
          <p:cNvSpPr/>
          <p:nvPr/>
        </p:nvSpPr>
        <p:spPr>
          <a:xfrm>
            <a:off x="0" y="18000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260000" y="291600"/>
            <a:ext cx="1219176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2f2f2"/>
                </a:solidFill>
                <a:latin typeface="Corbel"/>
              </a:rPr>
              <a:t>5º - Extração/armazenamento de Informações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83480" y="3283200"/>
            <a:ext cx="11224440" cy="2616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Nesta etapa iremos avaliar o conteúdo de cada célula da matriz usando ferramentas para detetar se está marcada com um ‘X’.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</a:pP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Após extrair o conteúdo de todas as células, iremos organizar as informações em uma estrutura lógica, como uma tabela digital ou um arquivo que possa ser posteriormente analisado.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m 3" descr=""/>
          <p:cNvPicPr/>
          <p:nvPr/>
        </p:nvPicPr>
        <p:blipFill>
          <a:blip r:embed="rId1">
            <a:alphaModFix amt="40000"/>
          </a:blip>
          <a:srcRect l="0" t="15731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1" name="Retângulo 15"/>
          <p:cNvSpPr/>
          <p:nvPr/>
        </p:nvSpPr>
        <p:spPr>
          <a:xfrm>
            <a:off x="2880" y="186120"/>
            <a:ext cx="12188520" cy="1645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3680" y="254520"/>
            <a:ext cx="11121120" cy="1508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85000"/>
              </a:lnSpc>
              <a:buNone/>
            </a:pPr>
            <a:r>
              <a:rPr b="0" lang="pt-PT" sz="4000" spc="-1" strike="noStrike" cap="all">
                <a:solidFill>
                  <a:srgbClr val="f2f2f2"/>
                </a:solidFill>
                <a:latin typeface="Corbel"/>
              </a:rPr>
              <a:t>6º - Correção do exame</a:t>
            </a:r>
            <a:endParaRPr b="0" lang="pt-PT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57800" y="3672720"/>
            <a:ext cx="10675800" cy="134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82880" indent="-1828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2c2c2c"/>
              </a:buClr>
              <a:buFont typeface="Wingdings" charset="2"/>
              <a:buChar char=""/>
            </a:pPr>
            <a:r>
              <a:rPr b="0" lang="pt-PT" sz="2200" spc="-1" strike="noStrike">
                <a:solidFill>
                  <a:srgbClr val="2c2c2c"/>
                </a:solidFill>
                <a:latin typeface="Corbel"/>
              </a:rPr>
              <a:t>Tendo as repostas guardadas e bem organizadas iremos comparar com a folha de correção criada anteriormente para determinar a nota do exame, indicando as respostas certas, erradas e a pontuação final.</a:t>
            </a:r>
            <a:endParaRPr b="0" lang="pt-PT" sz="2200" spc="-1" strike="noStrike">
              <a:solidFill>
                <a:srgbClr val="ffffff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4E3864-550F-4194-BC9D-CCA442A52D0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F871927-9856-4138-B7A7-125C4AA7EF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934CB3-A97C-40D1-8D7D-5211E1C57C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Listado</Template>
  <TotalTime>177</TotalTime>
  <Application>LibreOffice/7.3.7.2$Linux_X86_64 LibreOffice_project/30$Build-2</Application>
  <AppVersion>15.0000</AppVersion>
  <Words>468</Words>
  <Paragraphs>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2024-11-27T21:21:44Z</dcterms:created>
  <dc:creator>Rafael Morgado</dc:creator>
  <dc:description/>
  <dc:language>pt-PT</dc:language>
  <cp:lastModifiedBy/>
  <dcterms:modified xsi:type="dcterms:W3CDTF">2024-11-28T16:41:53Z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10</vt:i4>
  </property>
  <property fmtid="{D5CDD505-2E9C-101B-9397-08002B2CF9AE}" pid="4" name="PresentationFormat">
    <vt:lpwstr>Ecrã Panorâmico</vt:lpwstr>
  </property>
  <property fmtid="{D5CDD505-2E9C-101B-9397-08002B2CF9AE}" pid="5" name="Slides">
    <vt:i4>11</vt:i4>
  </property>
</Properties>
</file>